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"/>
  </p:notesMasterIdLst>
  <p:handoutMasterIdLst>
    <p:handoutMasterId r:id="rId29"/>
  </p:handoutMasterIdLst>
  <p:sldIdLst>
    <p:sldId id="288" r:id="rId2"/>
    <p:sldId id="286" r:id="rId3"/>
    <p:sldId id="287" r:id="rId4"/>
    <p:sldId id="283" r:id="rId5"/>
    <p:sldId id="268" r:id="rId6"/>
    <p:sldId id="269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84" r:id="rId15"/>
    <p:sldId id="256" r:id="rId16"/>
    <p:sldId id="257" r:id="rId17"/>
    <p:sldId id="258" r:id="rId18"/>
    <p:sldId id="259" r:id="rId19"/>
    <p:sldId id="263" r:id="rId20"/>
    <p:sldId id="262" r:id="rId21"/>
    <p:sldId id="261" r:id="rId22"/>
    <p:sldId id="260" r:id="rId23"/>
    <p:sldId id="264" r:id="rId24"/>
    <p:sldId id="265" r:id="rId25"/>
    <p:sldId id="266" r:id="rId26"/>
    <p:sldId id="267" r:id="rId2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3" autoAdjust="0"/>
    <p:restoredTop sz="94660"/>
  </p:normalViewPr>
  <p:slideViewPr>
    <p:cSldViewPr>
      <p:cViewPr varScale="1">
        <p:scale>
          <a:sx n="102" d="100"/>
          <a:sy n="102" d="100"/>
        </p:scale>
        <p:origin x="12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3204" y="78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7" tIns="48329" rIns="96657" bIns="48329" rtlCol="0"/>
          <a:lstStyle>
            <a:lvl1pPr algn="l">
              <a:defRPr sz="1200"/>
            </a:lvl1pPr>
          </a:lstStyle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7" tIns="48329" rIns="96657" bIns="48329" rtlCol="0"/>
          <a:lstStyle>
            <a:lvl1pPr algn="r">
              <a:defRPr sz="1200"/>
            </a:lvl1pPr>
          </a:lstStyle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4/19/2020 am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7" tIns="48329" rIns="96657" bIns="48329" rtlCol="0" anchor="b"/>
          <a:lstStyle>
            <a:lvl1pPr algn="l">
              <a:defRPr sz="1200"/>
            </a:lvl1pPr>
          </a:lstStyle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Micky Galloway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7" tIns="48329" rIns="96657" bIns="48329" rtlCol="0" anchor="b"/>
          <a:lstStyle>
            <a:lvl1pPr algn="r">
              <a:defRPr sz="1200"/>
            </a:lvl1pPr>
          </a:lstStyle>
          <a:p>
            <a:fld id="{2662325D-B16C-4298-A0B2-A53360EC34AE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7" tIns="48329" rIns="96657" bIns="4832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6657" tIns="48329" rIns="96657" bIns="48329" rtlCol="0"/>
          <a:lstStyle>
            <a:lvl1pPr algn="r">
              <a:defRPr sz="1200"/>
            </a:lvl1pPr>
          </a:lstStyle>
          <a:p>
            <a:r>
              <a:rPr lang="en-US"/>
              <a:t>4/19/2020 am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7" tIns="48329" rIns="96657" bIns="4832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2"/>
          </a:xfrm>
          <a:prstGeom prst="rect">
            <a:avLst/>
          </a:prstGeom>
        </p:spPr>
        <p:txBody>
          <a:bodyPr vert="horz" lIns="96657" tIns="48329" rIns="96657" bIns="483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7" tIns="48329" rIns="96657" bIns="48329" rtlCol="0" anchor="b"/>
          <a:lstStyle>
            <a:lvl1pPr algn="l">
              <a:defRPr sz="1200"/>
            </a:lvl1pPr>
          </a:lstStyle>
          <a:p>
            <a:r>
              <a:rPr lang="en-US"/>
              <a:t>Micky Galloway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7"/>
          </a:xfrm>
          <a:prstGeom prst="rect">
            <a:avLst/>
          </a:prstGeom>
        </p:spPr>
        <p:txBody>
          <a:bodyPr vert="horz" lIns="96657" tIns="48329" rIns="96657" bIns="48329" rtlCol="0" anchor="b"/>
          <a:lstStyle>
            <a:lvl1pPr algn="r">
              <a:defRPr sz="1200"/>
            </a:lvl1pPr>
          </a:lstStyle>
          <a:p>
            <a:fld id="{D1BE0541-29C6-4BA4-AC77-C8F477B0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7329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52191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9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76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725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2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5785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90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6124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06104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0251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42990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6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98449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4894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61387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43959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5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3382C6-C892-4935-B454-65B43C641FBE}" type="datetimeFigureOut">
              <a:rPr lang="en-US" smtClean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7CEF63-2381-439A-86E5-E916BDE24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91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ransition spd="slow">
    <p:fade thruBlk="1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63B4-B9AA-4791-98F4-DF16EEBB0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914704"/>
            <a:ext cx="6858000" cy="1754326"/>
          </a:xfrm>
        </p:spPr>
        <p:txBody>
          <a:bodyPr>
            <a:spAutoFit/>
          </a:bodyPr>
          <a:lstStyle/>
          <a:p>
            <a:pPr algn="r"/>
            <a:r>
              <a:rPr lang="en-US" sz="5400" b="1" dirty="0"/>
              <a:t>Working Like Nehemiah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6CDD8-2AA7-40E5-B881-C93CF049F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4200" y="2867849"/>
            <a:ext cx="5715000" cy="830997"/>
          </a:xfrm>
        </p:spPr>
        <p:txBody>
          <a:bodyPr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Nehemiah 13:31 – “Remember me, O my God, for good.”</a:t>
            </a:r>
          </a:p>
        </p:txBody>
      </p:sp>
    </p:spTree>
    <p:extLst>
      <p:ext uri="{BB962C8B-B14F-4D97-AF65-F5344CB8AC3E}">
        <p14:creationId xmlns:p14="http://schemas.microsoft.com/office/powerpoint/2010/main" val="592818932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 descr="MedoPersi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81060-7782-4661-9E00-C8E1C4A8EF17}"/>
              </a:ext>
            </a:extLst>
          </p:cNvPr>
          <p:cNvSpPr txBox="1"/>
          <p:nvPr/>
        </p:nvSpPr>
        <p:spPr>
          <a:xfrm>
            <a:off x="228600" y="6021684"/>
            <a:ext cx="2895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Isaiah 44:27-45:1-4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37683"/>
            <a:ext cx="8229600" cy="4684359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Captivity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606 B.C. First captives taken by Nebuchadnezzar. Daniel 1:1-2</a:t>
            </a:r>
          </a:p>
          <a:p>
            <a:r>
              <a:rPr lang="en-US" sz="2800" dirty="0">
                <a:solidFill>
                  <a:schemeClr val="bg1"/>
                </a:solidFill>
              </a:rPr>
              <a:t>597 B.C. Second Group (10,000) taken to Babylon. 2 Kings 24:10-16; Ezekiel 1:1-3</a:t>
            </a:r>
          </a:p>
          <a:p>
            <a:r>
              <a:rPr lang="en-US" sz="2800" dirty="0">
                <a:solidFill>
                  <a:schemeClr val="bg1"/>
                </a:solidFill>
              </a:rPr>
              <a:t>586 B.C. Jerusalem falls, temple destroyed. 2 Kings 25:1-21</a:t>
            </a:r>
          </a:p>
          <a:p>
            <a:r>
              <a:rPr lang="en-US" sz="2800" dirty="0">
                <a:solidFill>
                  <a:schemeClr val="bg1"/>
                </a:solidFill>
              </a:rPr>
              <a:t>539 B.C. Babylon falls to Medes and Persians. Daniel 5: 25ff; Isaiah 44:27-45:1-4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98EEBE-9BEC-4661-B1AF-1D8997C11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83178"/>
            <a:ext cx="8991600" cy="1323439"/>
          </a:xfrm>
          <a:noFill/>
        </p:spPr>
        <p:txBody>
          <a:bodyPr wrap="square">
            <a:spAutoFit/>
          </a:bodyPr>
          <a:lstStyle/>
          <a:p>
            <a:r>
              <a:rPr lang="en-US" sz="4000" b="1" cap="none" dirty="0"/>
              <a:t>Background of Haggai and Nehemiah – Ezra 1-6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8763000" cy="5106013"/>
          </a:xfrm>
        </p:spPr>
        <p:txBody>
          <a:bodyPr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200" b="1" dirty="0">
                <a:solidFill>
                  <a:schemeClr val="bg1"/>
                </a:solidFill>
              </a:rPr>
              <a:t>Restoration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536 B.C. Cyrus issues a decree (538) for the Jews to go back to Jerusalem; after 70 years.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(cf. Jeremiah 25:11; 29:10-14)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Almost 50,000 return under the leadership of Zerubbabel (2 Chronicles 36:21-23; Ezra 1)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516 B.C. The temple is completed. Ezra 6:15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458 B.C. Ezra led a second remnant of 2,058 Jews to Jerusalem. Ezra 8:1-34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444 B.C. Nehemiah lead a third remnant back.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Nehemiah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E4A6F4C-5D44-4666-9E37-BBF3C2D5A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83178"/>
            <a:ext cx="8991600" cy="1323439"/>
          </a:xfrm>
          <a:noFill/>
        </p:spPr>
        <p:txBody>
          <a:bodyPr wrap="square">
            <a:spAutoFit/>
          </a:bodyPr>
          <a:lstStyle/>
          <a:p>
            <a:r>
              <a:rPr lang="en-US" sz="4000" b="1" cap="none" dirty="0"/>
              <a:t>Background of Haggai and Nehemiah – Ezra 1-6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655"/>
            <a:ext cx="8839200" cy="2431435"/>
          </a:xfrm>
          <a:noFill/>
        </p:spPr>
        <p:txBody>
          <a:bodyPr wrap="square">
            <a:spAutoFit/>
          </a:bodyPr>
          <a:lstStyle/>
          <a:p>
            <a:r>
              <a:rPr lang="en-US" sz="4800" b="1" cap="none" dirty="0"/>
              <a:t>Persian Kings</a:t>
            </a:r>
            <a:br>
              <a:rPr lang="en-US" sz="4000" cap="none" dirty="0"/>
            </a:br>
            <a:r>
              <a:rPr lang="en-US" sz="4000" cap="none" dirty="0"/>
              <a:t>T</a:t>
            </a:r>
            <a:r>
              <a:rPr lang="en-US" sz="3200" cap="none" dirty="0">
                <a:solidFill>
                  <a:schemeClr val="tx1"/>
                </a:solidFill>
              </a:rPr>
              <a:t>hese rulers cover the period of restoration during the time of: Ezra, Nehemiah, Esther, </a:t>
            </a:r>
            <a:r>
              <a:rPr lang="en-US" cap="none" dirty="0"/>
              <a:t>H</a:t>
            </a:r>
            <a:r>
              <a:rPr lang="en-US" sz="3200" cap="none" dirty="0">
                <a:solidFill>
                  <a:schemeClr val="tx1"/>
                </a:solidFill>
              </a:rPr>
              <a:t>aggai, Zechariah, and Malachi.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834753"/>
            <a:ext cx="8839200" cy="2194447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Cyrus</a:t>
            </a:r>
            <a:r>
              <a:rPr lang="en-US" sz="2800" dirty="0">
                <a:solidFill>
                  <a:schemeClr val="bg1"/>
                </a:solidFill>
              </a:rPr>
              <a:t> (559-529) Conquered Babylon in 539 B.C. with Darius the Mede. Daniel 5:30-31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Cambyses</a:t>
            </a:r>
            <a:r>
              <a:rPr lang="en-US" sz="2800" dirty="0">
                <a:solidFill>
                  <a:schemeClr val="bg1"/>
                </a:solidFill>
              </a:rPr>
              <a:t> (529-522) Also called “</a:t>
            </a:r>
            <a:r>
              <a:rPr lang="en-US" sz="2800" b="1" dirty="0">
                <a:solidFill>
                  <a:schemeClr val="bg1"/>
                </a:solidFill>
              </a:rPr>
              <a:t>Artaxerxes</a:t>
            </a:r>
            <a:r>
              <a:rPr lang="en-US" sz="2800" dirty="0">
                <a:solidFill>
                  <a:schemeClr val="bg1"/>
                </a:solidFill>
              </a:rPr>
              <a:t>” Commanded work on temple to cease.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Ezra 4:7, 11, 23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743200"/>
            <a:ext cx="8763000" cy="2745367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Darius I</a:t>
            </a:r>
            <a:r>
              <a:rPr lang="en-US" sz="2800" dirty="0">
                <a:solidFill>
                  <a:schemeClr val="bg1"/>
                </a:solidFill>
              </a:rPr>
              <a:t> (522-486) Authorized the completion of temple. Ezra 4:24-6:15, Book of Haggai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Xerxes</a:t>
            </a:r>
            <a:r>
              <a:rPr lang="en-US" sz="2800" dirty="0">
                <a:solidFill>
                  <a:schemeClr val="bg1"/>
                </a:solidFill>
              </a:rPr>
              <a:t> (485-465) Also called “</a:t>
            </a:r>
            <a:r>
              <a:rPr lang="en-US" sz="2800" b="1" dirty="0">
                <a:solidFill>
                  <a:schemeClr val="bg1"/>
                </a:solidFill>
              </a:rPr>
              <a:t>Ahasuerus</a:t>
            </a:r>
            <a:r>
              <a:rPr lang="en-US" sz="2800" dirty="0">
                <a:solidFill>
                  <a:schemeClr val="bg1"/>
                </a:solidFill>
              </a:rPr>
              <a:t>”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– Esther was his queen, Book of Esther.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</a:rPr>
              <a:t>Artaxerxes</a:t>
            </a:r>
            <a:r>
              <a:rPr lang="en-US" sz="2800" dirty="0">
                <a:solidFill>
                  <a:schemeClr val="bg1"/>
                </a:solidFill>
              </a:rPr>
              <a:t> (465-425) Authorized Nehemiah to rebuild Jerusalem, Ezra 7; Book of Nehemiah.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B4B82A-65E4-4CAF-AEBA-386F4875E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8655"/>
            <a:ext cx="8839200" cy="2431435"/>
          </a:xfrm>
          <a:noFill/>
        </p:spPr>
        <p:txBody>
          <a:bodyPr wrap="square">
            <a:spAutoFit/>
          </a:bodyPr>
          <a:lstStyle/>
          <a:p>
            <a:r>
              <a:rPr lang="en-US" sz="4800" b="1" cap="none" dirty="0"/>
              <a:t>Persian Kings</a:t>
            </a:r>
            <a:br>
              <a:rPr lang="en-US" sz="4000" cap="none" dirty="0"/>
            </a:br>
            <a:r>
              <a:rPr lang="en-US" sz="4000" cap="none" dirty="0"/>
              <a:t>T</a:t>
            </a:r>
            <a:r>
              <a:rPr lang="en-US" sz="3200" cap="none" dirty="0">
                <a:solidFill>
                  <a:schemeClr val="tx1"/>
                </a:solidFill>
              </a:rPr>
              <a:t>hese rulers cover the period of restoration during the time of: Ezra, Nehemiah, Esther, </a:t>
            </a:r>
            <a:r>
              <a:rPr lang="en-US" cap="none" dirty="0"/>
              <a:t>H</a:t>
            </a:r>
            <a:r>
              <a:rPr lang="en-US" sz="3200" cap="none" dirty="0">
                <a:solidFill>
                  <a:schemeClr val="tx1"/>
                </a:solidFill>
              </a:rPr>
              <a:t>aggai, Zechariah, and Malachi.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19644"/>
            <a:ext cx="3276600" cy="830997"/>
          </a:xfrm>
        </p:spPr>
        <p:txBody>
          <a:bodyPr wrap="square">
            <a:spAutoFit/>
          </a:bodyPr>
          <a:lstStyle/>
          <a:p>
            <a:r>
              <a:rPr lang="en-US" sz="4800" b="1" dirty="0"/>
              <a:t>Nehemiah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743200"/>
            <a:ext cx="4954250" cy="769441"/>
          </a:xfrm>
        </p:spPr>
        <p:txBody>
          <a:bodyPr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 Man Of Action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358"/>
            <a:ext cx="7543800" cy="830997"/>
          </a:xfrm>
        </p:spPr>
        <p:txBody>
          <a:bodyPr wrap="square">
            <a:spAutoFit/>
          </a:bodyPr>
          <a:lstStyle/>
          <a:p>
            <a:r>
              <a:rPr lang="en-US" sz="4800" b="1" cap="none" dirty="0"/>
              <a:t>Interest In His Brethren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53829"/>
            <a:ext cx="8610600" cy="4613571"/>
          </a:xfr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1:2 Asked concerning the condition of his brethren.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1:4ff Prays for the people.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1:11 Prays for himself.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2:4 Prays for the right answer.</a:t>
            </a:r>
          </a:p>
          <a:p>
            <a:pP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</a:rPr>
              <a:t>Power of prayer. James 5:16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2781"/>
            <a:ext cx="8229600" cy="830997"/>
          </a:xfrm>
        </p:spPr>
        <p:txBody>
          <a:bodyPr wrap="square">
            <a:spAutoFit/>
          </a:bodyPr>
          <a:lstStyle/>
          <a:p>
            <a:r>
              <a:rPr lang="en-US" sz="4800" b="1" cap="none" dirty="0"/>
              <a:t>Preliminary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85" y="1676400"/>
            <a:ext cx="8001000" cy="1523494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dirty="0">
                <a:solidFill>
                  <a:schemeClr val="bg1"/>
                </a:solidFill>
              </a:rPr>
              <a:t>2:3-8 </a:t>
            </a:r>
            <a:r>
              <a:rPr lang="en-US" sz="4000" u="sng" dirty="0">
                <a:solidFill>
                  <a:schemeClr val="bg1"/>
                </a:solidFill>
              </a:rPr>
              <a:t>Petitions the king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  <a:p>
            <a:r>
              <a:rPr lang="en-US" sz="4000" dirty="0">
                <a:solidFill>
                  <a:schemeClr val="bg1"/>
                </a:solidFill>
              </a:rPr>
              <a:t> Send ME to Jerusalem.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22701"/>
            <a:ext cx="7010400" cy="830997"/>
          </a:xfrm>
        </p:spPr>
        <p:txBody>
          <a:bodyPr wrap="square">
            <a:spAutoFit/>
          </a:bodyPr>
          <a:lstStyle/>
          <a:p>
            <a:r>
              <a:rPr lang="en-US" sz="4800" b="1" cap="none" dirty="0"/>
              <a:t>The Work Of Rebuilding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385816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dirty="0">
                <a:solidFill>
                  <a:schemeClr val="bg1"/>
                </a:solidFill>
              </a:rPr>
              <a:t>2:9-20 </a:t>
            </a:r>
            <a:r>
              <a:rPr lang="en-US" sz="4000" u="sng" dirty="0">
                <a:solidFill>
                  <a:schemeClr val="bg1"/>
                </a:solidFill>
              </a:rPr>
              <a:t>Preparation</a:t>
            </a:r>
            <a:r>
              <a:rPr lang="en-US" sz="4000" dirty="0">
                <a:solidFill>
                  <a:schemeClr val="bg1"/>
                </a:solidFill>
              </a:rPr>
              <a:t> –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 Views the city, reveals his mission.</a:t>
            </a:r>
          </a:p>
          <a:p>
            <a:pPr lvl="1"/>
            <a:r>
              <a:rPr lang="en-US" sz="4000" dirty="0">
                <a:solidFill>
                  <a:schemeClr val="bg1"/>
                </a:solidFill>
              </a:rPr>
              <a:t> Ridicule.</a:t>
            </a:r>
          </a:p>
          <a:p>
            <a:r>
              <a:rPr lang="en-US" sz="4000" dirty="0">
                <a:solidFill>
                  <a:schemeClr val="bg1"/>
                </a:solidFill>
              </a:rPr>
              <a:t> Chapter 3 – Assignments given for the work.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19021"/>
            <a:ext cx="8763000" cy="5515356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u="sng" dirty="0">
                <a:solidFill>
                  <a:schemeClr val="bg1"/>
                </a:solidFill>
              </a:rPr>
              <a:t>The Zeal Of The Work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 4:1-3 Ridicule.</a:t>
            </a:r>
          </a:p>
          <a:p>
            <a:pPr lvl="1"/>
            <a:r>
              <a:rPr lang="en-US" sz="3200" b="1" i="1" dirty="0">
                <a:solidFill>
                  <a:schemeClr val="bg1"/>
                </a:solidFill>
              </a:rPr>
              <a:t> 4:6</a:t>
            </a:r>
            <a:r>
              <a:rPr lang="en-US" sz="3200" i="1" dirty="0">
                <a:solidFill>
                  <a:schemeClr val="bg1"/>
                </a:solidFill>
              </a:rPr>
              <a:t> “</a:t>
            </a:r>
            <a:r>
              <a:rPr lang="en-US" sz="3200" b="1" i="1" dirty="0">
                <a:solidFill>
                  <a:schemeClr val="bg1"/>
                </a:solidFill>
              </a:rPr>
              <a:t>The people had a mind to work</a:t>
            </a:r>
            <a:r>
              <a:rPr lang="en-US" sz="3200" i="1" dirty="0">
                <a:solidFill>
                  <a:schemeClr val="bg1"/>
                </a:solidFill>
              </a:rPr>
              <a:t>.”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cf. Haggai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 4:9, 16 Watch.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 4:17 Worked with one hand and held their weapons with the other hand.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 4:18 Trumpet blower by Nehemiah … leadership and cooperation.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 4:20 Faith in God. </a:t>
            </a:r>
            <a:r>
              <a:rPr lang="en-US" sz="2800" i="1" dirty="0">
                <a:solidFill>
                  <a:schemeClr val="bg1"/>
                </a:solidFill>
              </a:rPr>
              <a:t>“</a:t>
            </a:r>
            <a:r>
              <a:rPr lang="en-US" sz="2800" b="1" i="1" dirty="0">
                <a:solidFill>
                  <a:schemeClr val="bg1"/>
                </a:solidFill>
              </a:rPr>
              <a:t>Our God will fight for us</a:t>
            </a:r>
            <a:r>
              <a:rPr lang="en-US" sz="2800" i="1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853E33-2DA6-4A83-AD9F-5CA8A925232F}"/>
              </a:ext>
            </a:extLst>
          </p:cNvPr>
          <p:cNvSpPr txBox="1">
            <a:spLocks/>
          </p:cNvSpPr>
          <p:nvPr/>
        </p:nvSpPr>
        <p:spPr>
          <a:xfrm>
            <a:off x="304800" y="422701"/>
            <a:ext cx="7010400" cy="830997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cap="none"/>
              <a:t>The Work Of Rebuilding</a:t>
            </a:r>
            <a:endParaRPr lang="en-US" sz="4800" b="1" cap="none" dirty="0"/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EE7B6-304D-4212-8D9C-8C7F81F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25B9E1-E133-42E8-8E30-D497537F7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71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531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40187"/>
            <a:ext cx="8991600" cy="4678204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u="sng" dirty="0">
                <a:solidFill>
                  <a:schemeClr val="bg1"/>
                </a:solidFill>
              </a:rPr>
              <a:t>The Greatest Interference To Their Work Was Internal Strife</a:t>
            </a:r>
            <a:r>
              <a:rPr lang="en-US" sz="3600" dirty="0">
                <a:solidFill>
                  <a:schemeClr val="bg1"/>
                </a:solidFill>
              </a:rPr>
              <a:t>. 5:1-6</a:t>
            </a:r>
          </a:p>
          <a:p>
            <a:r>
              <a:rPr lang="en-US" sz="3600" dirty="0">
                <a:solidFill>
                  <a:schemeClr val="bg1"/>
                </a:solidFill>
              </a:rPr>
              <a:t> 5:9 </a:t>
            </a:r>
            <a:r>
              <a:rPr lang="en-US" sz="3600" i="1" dirty="0">
                <a:solidFill>
                  <a:schemeClr val="bg1"/>
                </a:solidFill>
              </a:rPr>
              <a:t>“</a:t>
            </a:r>
            <a:r>
              <a:rPr lang="en-US" sz="3600" b="1" i="1" dirty="0">
                <a:solidFill>
                  <a:schemeClr val="bg1"/>
                </a:solidFill>
              </a:rPr>
              <a:t>The thing that ye do is not good</a:t>
            </a:r>
            <a:r>
              <a:rPr lang="en-US" sz="3600" i="1" dirty="0">
                <a:solidFill>
                  <a:schemeClr val="bg1"/>
                </a:solidFill>
              </a:rPr>
              <a:t>.”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Ephesians 4:3; Psalms 133:1;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1 Thessalonians 5:12-13; </a:t>
            </a:r>
            <a:r>
              <a:rPr lang="en-US" sz="3800" b="1" u="sng" dirty="0">
                <a:solidFill>
                  <a:schemeClr val="bg1"/>
                </a:solidFill>
              </a:rPr>
              <a:t>Galatians 5:15</a:t>
            </a:r>
          </a:p>
          <a:p>
            <a:r>
              <a:rPr lang="en-US" sz="3600" dirty="0">
                <a:solidFill>
                  <a:schemeClr val="bg1"/>
                </a:solidFill>
              </a:rPr>
              <a:t> 5:12 People promise to repay.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5:14-19 Example of Nehemiah.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824033-8A7F-4F96-A24D-B368437C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22701"/>
            <a:ext cx="7010400" cy="830997"/>
          </a:xfrm>
        </p:spPr>
        <p:txBody>
          <a:bodyPr wrap="square">
            <a:spAutoFit/>
          </a:bodyPr>
          <a:lstStyle/>
          <a:p>
            <a:r>
              <a:rPr lang="en-US" sz="4800" b="1" cap="none" dirty="0"/>
              <a:t>The Work Of Rebuilding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6621"/>
            <a:ext cx="8686800" cy="5004447"/>
          </a:xfr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u="sng" dirty="0">
                <a:solidFill>
                  <a:schemeClr val="bg1"/>
                </a:solidFill>
              </a:rPr>
              <a:t>Uncompromising Work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 First effort to get Nehemiah to compromise: 6:1-9</a:t>
            </a:r>
          </a:p>
          <a:p>
            <a:pPr lvl="2"/>
            <a:r>
              <a:rPr lang="en-US" sz="3600" i="1" dirty="0">
                <a:solidFill>
                  <a:schemeClr val="bg1"/>
                </a:solidFill>
              </a:rPr>
              <a:t>“</a:t>
            </a:r>
            <a:r>
              <a:rPr lang="en-US" sz="3600" b="1" i="1" dirty="0">
                <a:solidFill>
                  <a:schemeClr val="bg1"/>
                </a:solidFill>
              </a:rPr>
              <a:t>I am doing a great work</a:t>
            </a:r>
            <a:r>
              <a:rPr lang="en-US" sz="3600" i="1" dirty="0">
                <a:solidFill>
                  <a:schemeClr val="bg1"/>
                </a:solidFill>
              </a:rPr>
              <a:t> … </a:t>
            </a:r>
            <a:r>
              <a:rPr lang="en-US" sz="3600" b="1" i="1" dirty="0">
                <a:solidFill>
                  <a:schemeClr val="bg1"/>
                </a:solidFill>
              </a:rPr>
              <a:t>I cannot come</a:t>
            </a:r>
            <a:r>
              <a:rPr lang="en-US" sz="3600" i="1" dirty="0">
                <a:solidFill>
                  <a:schemeClr val="bg1"/>
                </a:solidFill>
              </a:rPr>
              <a:t> …”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Second effort to get Nehemiah to compromise: 6:10-14</a:t>
            </a:r>
          </a:p>
          <a:p>
            <a:pPr>
              <a:buNone/>
            </a:pPr>
            <a:r>
              <a:rPr lang="en-US" sz="3600" u="sng" dirty="0">
                <a:solidFill>
                  <a:schemeClr val="bg1"/>
                </a:solidFill>
              </a:rPr>
              <a:t>The Work Finished</a:t>
            </a:r>
            <a:r>
              <a:rPr lang="en-US" sz="3600" dirty="0">
                <a:solidFill>
                  <a:schemeClr val="bg1"/>
                </a:solidFill>
              </a:rPr>
              <a:t>. 6:15 Fifty two days.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B0068-D045-4649-A096-D5B084635CAA}"/>
              </a:ext>
            </a:extLst>
          </p:cNvPr>
          <p:cNvSpPr txBox="1">
            <a:spLocks/>
          </p:cNvSpPr>
          <p:nvPr/>
        </p:nvSpPr>
        <p:spPr>
          <a:xfrm>
            <a:off x="304800" y="422701"/>
            <a:ext cx="7010400" cy="830997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cap="none" dirty="0"/>
              <a:t>The Work Of Rebuilding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458200" cy="4351338"/>
          </a:xfr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7:1-73 People registered according to genealogy.</a:t>
            </a:r>
          </a:p>
          <a:p>
            <a:r>
              <a:rPr lang="en-US" sz="2800" dirty="0">
                <a:solidFill>
                  <a:schemeClr val="bg1"/>
                </a:solidFill>
              </a:rPr>
              <a:t> 8:1-8 Law read to the people.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 8:10ff People react to the reading of the law. cf. Ezra 9-10</a:t>
            </a:r>
          </a:p>
          <a:p>
            <a:r>
              <a:rPr lang="en-US" sz="2800" dirty="0">
                <a:solidFill>
                  <a:schemeClr val="bg1"/>
                </a:solidFill>
              </a:rPr>
              <a:t> 9 – Public confession of sin.</a:t>
            </a:r>
          </a:p>
          <a:p>
            <a:r>
              <a:rPr lang="en-US" sz="2800" dirty="0">
                <a:solidFill>
                  <a:schemeClr val="bg1"/>
                </a:solidFill>
              </a:rPr>
              <a:t> 10 – People make a covenant to keep the law.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9570"/>
            <a:ext cx="8610600" cy="1569660"/>
          </a:xfrm>
        </p:spPr>
        <p:txBody>
          <a:bodyPr wrap="square">
            <a:spAutoFit/>
          </a:bodyPr>
          <a:lstStyle/>
          <a:p>
            <a:r>
              <a:rPr lang="en-US" sz="4800" b="1" cap="none" dirty="0"/>
              <a:t>The Work Of Registering and Educating The People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524000"/>
          </a:xfrm>
        </p:spPr>
        <p:txBody>
          <a:bodyPr>
            <a:noAutofit/>
          </a:bodyPr>
          <a:lstStyle/>
          <a:p>
            <a:r>
              <a:rPr lang="en-US" sz="4800" b="1" cap="none" dirty="0"/>
              <a:t>The Work Of Populating The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534400" cy="1323439"/>
          </a:xfr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11 – One out of every ten to dwell in Jerusalem.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70011"/>
            <a:ext cx="8458200" cy="4468916"/>
          </a:xfrm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12:27 </a:t>
            </a:r>
            <a:r>
              <a:rPr lang="en-US" sz="4000" u="sng" dirty="0">
                <a:solidFill>
                  <a:schemeClr val="bg1"/>
                </a:solidFill>
              </a:rPr>
              <a:t>A grand occasion</a:t>
            </a:r>
            <a:r>
              <a:rPr lang="en-US" sz="4000" dirty="0">
                <a:solidFill>
                  <a:schemeClr val="bg1"/>
                </a:solidFill>
              </a:rPr>
              <a:t>. Great celebration!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12:31 The princes of Judah went upon the wall.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12:43 Day of rejoicing, singing, praying, thanksgiving. </a:t>
            </a:r>
            <a:r>
              <a:rPr lang="en-US" sz="3600" i="1" dirty="0">
                <a:solidFill>
                  <a:schemeClr val="bg1"/>
                </a:solidFill>
              </a:rPr>
              <a:t>“</a:t>
            </a:r>
            <a:r>
              <a:rPr lang="en-US" sz="3600" b="1" i="1" dirty="0">
                <a:solidFill>
                  <a:schemeClr val="bg1"/>
                </a:solidFill>
              </a:rPr>
              <a:t>Heard even afar off</a:t>
            </a:r>
            <a:r>
              <a:rPr lang="en-US" sz="3600" i="1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8901"/>
            <a:ext cx="8458200" cy="830997"/>
          </a:xfrm>
        </p:spPr>
        <p:txBody>
          <a:bodyPr>
            <a:spAutoFit/>
          </a:bodyPr>
          <a:lstStyle/>
          <a:p>
            <a:r>
              <a:rPr lang="en-US" sz="4800" b="1" cap="none" dirty="0"/>
              <a:t>Dedication Of The Walls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622804"/>
          </a:xfr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13:4-5 Tobiah, given quarters in the temple courts by Eliashib the high priest (13:28).</a:t>
            </a:r>
          </a:p>
          <a:p>
            <a:r>
              <a:rPr lang="en-US" sz="2800" dirty="0">
                <a:solidFill>
                  <a:schemeClr val="bg1"/>
                </a:solidFill>
              </a:rPr>
              <a:t>13:10-11 Levites abandoned their posts in the temple.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13:15-17 People profaned the Sabbath day. (cf. Chapter 10)</a:t>
            </a:r>
          </a:p>
          <a:p>
            <a:r>
              <a:rPr lang="en-US" sz="2800" dirty="0">
                <a:solidFill>
                  <a:schemeClr val="bg1"/>
                </a:solidFill>
              </a:rPr>
              <a:t>13:23ff People had engaged in mixed marriages.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Ezra (9:3) versus Nehemiah.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70"/>
            <a:ext cx="8534400" cy="1569660"/>
          </a:xfrm>
        </p:spPr>
        <p:txBody>
          <a:bodyPr wrap="square">
            <a:spAutoFit/>
          </a:bodyPr>
          <a:lstStyle/>
          <a:p>
            <a:r>
              <a:rPr lang="en-US" sz="4800" b="1" cap="none" dirty="0"/>
              <a:t>“When The Cat Is Away</a:t>
            </a:r>
            <a:r>
              <a:rPr lang="en-US" sz="4800" cap="none" dirty="0"/>
              <a:t> …”</a:t>
            </a:r>
            <a:br>
              <a:rPr lang="en-US" sz="4800" b="1" cap="none" dirty="0"/>
            </a:br>
            <a:r>
              <a:rPr lang="en-US" sz="4800" b="1" cap="none" dirty="0"/>
              <a:t>Nehemiah 13:6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3021"/>
            <a:ext cx="8458200" cy="3945696"/>
          </a:xfr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b="1" u="sng" dirty="0">
                <a:solidFill>
                  <a:schemeClr val="bg1"/>
                </a:solidFill>
              </a:rPr>
              <a:t>We should be like Nehemiah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</a:rPr>
              <a:t>Work or act now, cry later.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Develop the mind to work, despising internal strife.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Learn to accept the example and zeal of Nehemiah.</a:t>
            </a:r>
          </a:p>
          <a:p>
            <a:pPr>
              <a:buNone/>
            </a:pPr>
            <a:r>
              <a:rPr lang="en-US" sz="2800" b="1" dirty="0">
                <a:solidFill>
                  <a:schemeClr val="bg1"/>
                </a:solidFill>
              </a:rPr>
              <a:t>13:31, </a:t>
            </a:r>
            <a:r>
              <a:rPr lang="en-US" sz="2800" i="1" dirty="0">
                <a:solidFill>
                  <a:schemeClr val="bg1"/>
                </a:solidFill>
              </a:rPr>
              <a:t>“</a:t>
            </a:r>
            <a:r>
              <a:rPr lang="en-US" sz="2800" b="1" i="1" dirty="0">
                <a:solidFill>
                  <a:schemeClr val="bg1"/>
                </a:solidFill>
              </a:rPr>
              <a:t>Remember me, O my God, for good</a:t>
            </a:r>
            <a:r>
              <a:rPr lang="en-US" sz="2800" i="1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8901"/>
            <a:ext cx="6554867" cy="830997"/>
          </a:xfrm>
        </p:spPr>
        <p:txBody>
          <a:bodyPr>
            <a:spAutoFit/>
          </a:bodyPr>
          <a:lstStyle/>
          <a:p>
            <a:r>
              <a:rPr lang="en-US" sz="4800" b="1" dirty="0"/>
              <a:t>Conclusion: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3E5D8-7A19-467E-AA1F-2C8828F3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938992"/>
          </a:xfrm>
        </p:spPr>
        <p:txBody>
          <a:bodyPr wrap="square">
            <a:spAutoFit/>
          </a:bodyPr>
          <a:lstStyle/>
          <a:p>
            <a:r>
              <a:rPr lang="en-US" sz="2400" b="1" i="1" cap="none" dirty="0">
                <a:solidFill>
                  <a:schemeClr val="bg1"/>
                </a:solidFill>
              </a:rPr>
              <a:t>“That which hath been is that which shall be; and that which hath been done is that which shall be done: and </a:t>
            </a:r>
            <a:r>
              <a:rPr lang="en-US" sz="2400" b="1" i="1" u="sng" cap="none" dirty="0">
                <a:solidFill>
                  <a:schemeClr val="bg1"/>
                </a:solidFill>
              </a:rPr>
              <a:t>there is no new thing under the sun</a:t>
            </a:r>
            <a:r>
              <a:rPr lang="en-US" sz="2400" b="1" i="1" cap="none" dirty="0">
                <a:solidFill>
                  <a:schemeClr val="bg1"/>
                </a:solidFill>
              </a:rPr>
              <a:t>. Is there a thing whereof it may be said, see, this is new? It hath been long ago, in the ages which were before us”</a:t>
            </a:r>
            <a:r>
              <a:rPr lang="en-US" sz="2400" b="1" cap="none" dirty="0">
                <a:solidFill>
                  <a:schemeClr val="bg1"/>
                </a:solidFill>
              </a:rPr>
              <a:t> (Ecclesiastes 1:9-10).</a:t>
            </a:r>
            <a:endParaRPr lang="en-US" sz="2800" b="1" cap="none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40E9-BF17-4432-9688-A89FC84A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72459"/>
            <a:ext cx="8839200" cy="4570482"/>
          </a:xfrm>
        </p:spPr>
        <p:txBody>
          <a:bodyPr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“Black Death” spread across Europe in the years 1346-1353, killing an estimated 60 million.</a:t>
            </a:r>
          </a:p>
          <a:p>
            <a:r>
              <a:rPr lang="en-US" sz="1900" dirty="0">
                <a:solidFill>
                  <a:schemeClr val="bg1"/>
                </a:solidFill>
              </a:rPr>
              <a:t> Smallpox outbreak of 1520 killed 5 - 8 million people.</a:t>
            </a:r>
          </a:p>
          <a:p>
            <a:r>
              <a:rPr lang="en-US" sz="1900" dirty="0">
                <a:solidFill>
                  <a:schemeClr val="bg1"/>
                </a:solidFill>
              </a:rPr>
              <a:t>Yellow fever outbreak over the course of spring and summer of 1878 killed an estimated 13,000 - 20,000.</a:t>
            </a:r>
          </a:p>
          <a:p>
            <a:r>
              <a:rPr lang="en-US" sz="1900" dirty="0">
                <a:solidFill>
                  <a:schemeClr val="bg1"/>
                </a:solidFill>
              </a:rPr>
              <a:t>The “Third Plague” of 1855 ultimately led to more than 12 million deaths in India and China, with about 10 million in India alone.</a:t>
            </a:r>
          </a:p>
          <a:p>
            <a:r>
              <a:rPr lang="en-US" sz="1900" dirty="0">
                <a:solidFill>
                  <a:schemeClr val="bg1"/>
                </a:solidFill>
              </a:rPr>
              <a:t>The Spanish flu pandemic of 1918-1919 killed millions. Older estimates say it killed 40 - 50 million people while current estimates say 50 - 100 million people worldwide were killed. In the United States alone, about 28% of the population suffered, and 500,000 to 675,000 died.</a:t>
            </a:r>
          </a:p>
          <a:p>
            <a:r>
              <a:rPr lang="en-US" sz="1900" dirty="0">
                <a:solidFill>
                  <a:schemeClr val="bg1"/>
                </a:solidFill>
              </a:rPr>
              <a:t>Ecclesiastes 7:14 says, </a:t>
            </a:r>
            <a:r>
              <a:rPr lang="en-US" sz="1900" i="1" dirty="0">
                <a:solidFill>
                  <a:schemeClr val="bg1"/>
                </a:solidFill>
              </a:rPr>
              <a:t>“In the day of prosperity be joyful, and in the day of adversity consider.”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5730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905000"/>
            <a:ext cx="8763000" cy="769441"/>
          </a:xfrm>
          <a:noFill/>
        </p:spPr>
        <p:txBody>
          <a:bodyPr wrap="square">
            <a:spAutoFit/>
          </a:bodyPr>
          <a:lstStyle/>
          <a:p>
            <a:r>
              <a:rPr lang="en-US" b="1" dirty="0"/>
              <a:t>Restoration Of God’s People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819400"/>
            <a:ext cx="7620000" cy="769441"/>
          </a:xfr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Jeremiah 27:22; cf. 25:11-12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David and Solom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" y="-58738"/>
            <a:ext cx="9144000" cy="6916738"/>
          </a:xfrm>
          <a:noFill/>
          <a:ln/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Jeroboam I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Judah After the Fal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EB14C-5FE7-4983-A401-3B937E6AAAA2}"/>
              </a:ext>
            </a:extLst>
          </p:cNvPr>
          <p:cNvSpPr txBox="1"/>
          <p:nvPr/>
        </p:nvSpPr>
        <p:spPr>
          <a:xfrm>
            <a:off x="381000" y="6170325"/>
            <a:ext cx="2819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Isaiah 10:5-11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 descr="Assyri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16F48-E687-483D-8CA4-F6E96EE4DBB1}"/>
              </a:ext>
            </a:extLst>
          </p:cNvPr>
          <p:cNvSpPr txBox="1"/>
          <p:nvPr/>
        </p:nvSpPr>
        <p:spPr>
          <a:xfrm>
            <a:off x="304800" y="6172200"/>
            <a:ext cx="236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2 Kings 18-19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 descr="Babyloni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4DA972-3FFA-4F75-BDFE-6FC13C7E1D60}"/>
              </a:ext>
            </a:extLst>
          </p:cNvPr>
          <p:cNvSpPr txBox="1"/>
          <p:nvPr/>
        </p:nvSpPr>
        <p:spPr>
          <a:xfrm>
            <a:off x="228600" y="6279356"/>
            <a:ext cx="2743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Jeremiah 25:8-11</a:t>
            </a:r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3152</TotalTime>
  <Words>1076</Words>
  <Application>Microsoft Office PowerPoint</Application>
  <PresentationFormat>On-screen Show (4:3)</PresentationFormat>
  <Paragraphs>96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Wingdings</vt:lpstr>
      <vt:lpstr>Wingdings 3</vt:lpstr>
      <vt:lpstr>Slice</vt:lpstr>
      <vt:lpstr>Working Like Nehemiah</vt:lpstr>
      <vt:lpstr>PowerPoint Presentation</vt:lpstr>
      <vt:lpstr>“That which hath been is that which shall be; and that which hath been done is that which shall be done: and there is no new thing under the sun. Is there a thing whereof it may be said, see, this is new? It hath been long ago, in the ages which were before us” (Ecclesiastes 1:9-10).</vt:lpstr>
      <vt:lpstr>Restoration Of God’s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 of Haggai and Nehemiah – Ezra 1-6</vt:lpstr>
      <vt:lpstr>Background of Haggai and Nehemiah – Ezra 1-6</vt:lpstr>
      <vt:lpstr>Persian Kings These rulers cover the period of restoration during the time of: Ezra, Nehemiah, Esther, Haggai, Zechariah, and Malachi.</vt:lpstr>
      <vt:lpstr>Persian Kings These rulers cover the period of restoration during the time of: Ezra, Nehemiah, Esther, Haggai, Zechariah, and Malachi.</vt:lpstr>
      <vt:lpstr>Nehemiah</vt:lpstr>
      <vt:lpstr>Interest In His Brethren</vt:lpstr>
      <vt:lpstr>Preliminary Preparation</vt:lpstr>
      <vt:lpstr>The Work Of Rebuilding</vt:lpstr>
      <vt:lpstr>PowerPoint Presentation</vt:lpstr>
      <vt:lpstr>The Work Of Rebuilding</vt:lpstr>
      <vt:lpstr>PowerPoint Presentation</vt:lpstr>
      <vt:lpstr>The Work Of Registering and Educating The People</vt:lpstr>
      <vt:lpstr>The Work Of Populating The City</vt:lpstr>
      <vt:lpstr>Dedication Of The Walls</vt:lpstr>
      <vt:lpstr>“When The Cat Is Away …” Nehemiah 13:6</vt:lpstr>
      <vt:lpstr>Conclusion: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Like Nehemiah</dc:title>
  <dc:creator>Micky Galloway</dc:creator>
  <cp:lastModifiedBy>Richard Lidh</cp:lastModifiedBy>
  <cp:revision>39</cp:revision>
  <cp:lastPrinted>2020-04-19T19:52:09Z</cp:lastPrinted>
  <dcterms:created xsi:type="dcterms:W3CDTF">2012-01-01T00:45:22Z</dcterms:created>
  <dcterms:modified xsi:type="dcterms:W3CDTF">2020-04-19T19:52:14Z</dcterms:modified>
</cp:coreProperties>
</file>